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  <p:sldMasterId id="2147483752" r:id="rId2"/>
    <p:sldMasterId id="2147483788" r:id="rId3"/>
  </p:sldMasterIdLst>
  <p:notesMasterIdLst>
    <p:notesMasterId r:id="rId26"/>
  </p:notesMasterIdLst>
  <p:handoutMasterIdLst>
    <p:handoutMasterId r:id="rId27"/>
  </p:handoutMasterIdLst>
  <p:sldIdLst>
    <p:sldId id="257" r:id="rId4"/>
    <p:sldId id="260" r:id="rId5"/>
    <p:sldId id="332" r:id="rId6"/>
    <p:sldId id="338" r:id="rId7"/>
    <p:sldId id="336" r:id="rId8"/>
    <p:sldId id="339" r:id="rId9"/>
    <p:sldId id="262" r:id="rId10"/>
    <p:sldId id="304" r:id="rId11"/>
    <p:sldId id="324" r:id="rId12"/>
    <p:sldId id="325" r:id="rId13"/>
    <p:sldId id="326" r:id="rId14"/>
    <p:sldId id="327" r:id="rId15"/>
    <p:sldId id="330" r:id="rId16"/>
    <p:sldId id="329" r:id="rId17"/>
    <p:sldId id="331" r:id="rId18"/>
    <p:sldId id="328" r:id="rId19"/>
    <p:sldId id="340" r:id="rId20"/>
    <p:sldId id="333" r:id="rId21"/>
    <p:sldId id="342" r:id="rId22"/>
    <p:sldId id="335" r:id="rId23"/>
    <p:sldId id="334" r:id="rId24"/>
    <p:sldId id="341" r:id="rId25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2E6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6" autoAdjust="0"/>
    <p:restoredTop sz="94684" autoAdjust="0"/>
  </p:normalViewPr>
  <p:slideViewPr>
    <p:cSldViewPr>
      <p:cViewPr varScale="1">
        <p:scale>
          <a:sx n="120" d="100"/>
          <a:sy n="120" d="100"/>
        </p:scale>
        <p:origin x="1296" y="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8056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r">
              <a:defRPr sz="1200"/>
            </a:lvl1pPr>
          </a:lstStyle>
          <a:p>
            <a:fld id="{8BCDD827-51BE-4C15-AA4F-7431AD281E7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8055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r">
              <a:defRPr sz="1200"/>
            </a:lvl1pPr>
          </a:lstStyle>
          <a:p>
            <a:fld id="{41C0252D-BADF-498A-95FD-05C8D737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61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247" cy="498328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8328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r">
              <a:defRPr sz="1200"/>
            </a:lvl1pPr>
          </a:lstStyle>
          <a:p>
            <a:fld id="{02489CE0-ADB6-43F0-89A9-BAC0D78CF03A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2" tIns="46047" rIns="92092" bIns="46047" rtlCol="0" anchor="ctr"/>
          <a:lstStyle/>
          <a:p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289" y="4777245"/>
            <a:ext cx="5439101" cy="3908363"/>
          </a:xfrm>
          <a:prstGeom prst="rect">
            <a:avLst/>
          </a:prstGeom>
        </p:spPr>
        <p:txBody>
          <a:bodyPr vert="horz" lIns="92092" tIns="46047" rIns="92092" bIns="46047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1" y="9428311"/>
            <a:ext cx="2946247" cy="498328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9826" y="9428311"/>
            <a:ext cx="2946246" cy="498328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r">
              <a:defRPr sz="1200"/>
            </a:lvl1pPr>
          </a:lstStyle>
          <a:p>
            <a:fld id="{5D007BBD-A899-4681-88B8-C141AC5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4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9374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1pPr>
    <a:lvl2pPr marL="574687" algn="l" defTabSz="1149374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2pPr>
    <a:lvl3pPr marL="1149374" algn="l" defTabSz="1149374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3pPr>
    <a:lvl4pPr marL="1724061" algn="l" defTabSz="1149374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4pPr>
    <a:lvl5pPr marL="2298748" algn="l" defTabSz="1149374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5pPr>
    <a:lvl6pPr marL="2873436" algn="l" defTabSz="1149374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6pPr>
    <a:lvl7pPr marL="3448123" algn="l" defTabSz="1149374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7pPr>
    <a:lvl8pPr marL="4022811" algn="l" defTabSz="1149374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8pPr>
    <a:lvl9pPr marL="4597498" algn="l" defTabSz="1149374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78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22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79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28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68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74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93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48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06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77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70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37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49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6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09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46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4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5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37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3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7BBD-A899-4681-88B8-C141AC5BAC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4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>
            <a:normAutofit/>
          </a:bodyPr>
          <a:lstStyle>
            <a:lvl1pPr algn="ctr">
              <a:defRPr sz="4875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9843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954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276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>
            <a:normAutofit/>
          </a:bodyPr>
          <a:lstStyle>
            <a:lvl1pPr algn="ctr">
              <a:defRPr sz="4875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8754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4910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>
            <a:normAutofit/>
          </a:bodyPr>
          <a:lstStyle>
            <a:lvl1pPr>
              <a:defRPr sz="4875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 anchor="t">
            <a:normAutofit/>
          </a:bodyPr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6665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4207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23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4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0067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>
            <a:normAutofit/>
          </a:bodyPr>
          <a:lstStyle>
            <a:lvl1pPr>
              <a:defRPr sz="26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642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7831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>
            <a:normAutofit/>
          </a:bodyPr>
          <a:lstStyle>
            <a:lvl1pPr>
              <a:defRPr sz="26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3762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413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9421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214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6366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460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6"/>
            <a:ext cx="4011930" cy="402335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0868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5"/>
            <a:ext cx="4011930" cy="32867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2867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2508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222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294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>
            <a:normAutofit/>
          </a:bodyPr>
          <a:lstStyle>
            <a:lvl1pPr>
              <a:defRPr sz="4875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 anchor="t">
            <a:normAutofit/>
          </a:bodyPr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9924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766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2198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8785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4536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137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574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1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1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>
            <a:normAutofit/>
          </a:bodyPr>
          <a:lstStyle>
            <a:lvl1pPr>
              <a:defRPr sz="26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58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>
            <a:normAutofit/>
          </a:bodyPr>
          <a:lstStyle>
            <a:lvl1pPr>
              <a:defRPr sz="26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426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666" y="365760"/>
            <a:ext cx="8543925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6" y="1828801"/>
            <a:ext cx="8543925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596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Wingdings 2" pitchFamily="18" charset="2"/>
        <a:buChar char="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666" y="365760"/>
            <a:ext cx="8543925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6" y="1828801"/>
            <a:ext cx="8543925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437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Wingdings 2" pitchFamily="18" charset="2"/>
        <a:buChar char="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926239-C319-4B90-B2C4-7D1706E3A513}" type="datetimeFigureOut">
              <a:rPr lang="sl-SI" smtClean="0"/>
              <a:t>26.06.2019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AD7A1F2-1F6D-4042-BFC3-BBD3501229A0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00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8661" y="400766"/>
            <a:ext cx="9906000" cy="1800201"/>
          </a:xfrm>
        </p:spPr>
        <p:txBody>
          <a:bodyPr anchor="t">
            <a:normAutofit/>
          </a:bodyPr>
          <a:lstStyle/>
          <a:p>
            <a:pPr algn="ctr"/>
            <a:r>
              <a:rPr lang="sl-SI" sz="24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UREDITEV KOLESARSKE POVEZAVE VZDOLŽ </a:t>
            </a:r>
            <a:br>
              <a:rPr lang="sl-SI" sz="24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4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REGIONALNE CESTE R3-642/1146 (Vrhnika – Podpeč) </a:t>
            </a:r>
            <a:br>
              <a:rPr lang="sl-SI" sz="24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4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REKONSTRUKCIJO CESTE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E307900C-16C7-4DBD-8B28-0335DDEC723D}"/>
              </a:ext>
            </a:extLst>
          </p:cNvPr>
          <p:cNvSpPr txBox="1">
            <a:spLocks/>
          </p:cNvSpPr>
          <p:nvPr/>
        </p:nvSpPr>
        <p:spPr>
          <a:xfrm>
            <a:off x="272480" y="5848416"/>
            <a:ext cx="6953672" cy="3735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Vodja projekta: Jernej Kobe, </a:t>
            </a:r>
            <a:r>
              <a:rPr lang="sl-SI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univ.dipl.inž.grad</a:t>
            </a:r>
            <a:r>
              <a:rPr lang="sl-SI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sl-SI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Sodelavec: Pavel </a:t>
            </a:r>
            <a:r>
              <a:rPr lang="sl-SI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Mlaker</a:t>
            </a:r>
            <a:r>
              <a:rPr lang="sl-SI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univ.dipl.inž.grad</a:t>
            </a:r>
            <a:r>
              <a:rPr lang="sl-SI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FAAA66D-6413-4B62-BE6C-BCAF9FA9EF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608" y="1420126"/>
            <a:ext cx="5400000" cy="40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59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F7156BCA-87F5-4B5F-8DDF-2D035C4C6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68" y="720000"/>
            <a:ext cx="5760000" cy="278471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32656"/>
            <a:ext cx="3168352" cy="5809581"/>
          </a:xfrm>
          <a:prstGeom prst="rect">
            <a:avLst/>
          </a:prstGeom>
        </p:spPr>
      </p:pic>
      <p:sp>
        <p:nvSpPr>
          <p:cNvPr id="4" name="Oblaček govora: pravokotnik z zaobljenimi vogali 3">
            <a:extLst>
              <a:ext uri="{FF2B5EF4-FFF2-40B4-BE49-F238E27FC236}">
                <a16:creationId xmlns="" xmlns:a16="http://schemas.microsoft.com/office/drawing/2014/main" id="{83A38A9B-EB7A-432D-9FCF-6FCB0B7B9035}"/>
              </a:ext>
            </a:extLst>
          </p:cNvPr>
          <p:cNvSpPr/>
          <p:nvPr/>
        </p:nvSpPr>
        <p:spPr>
          <a:xfrm>
            <a:off x="2168086" y="2661382"/>
            <a:ext cx="1632586" cy="576064"/>
          </a:xfrm>
          <a:prstGeom prst="wedgeRoundRectCallout">
            <a:avLst>
              <a:gd name="adj1" fmla="val -76694"/>
              <a:gd name="adj2" fmla="val 132230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Kolesarska steza/pas izven naselja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Dolžina cca 500,0 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3872880" y="13253"/>
            <a:ext cx="6048672" cy="75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BOROVNICA – BREG (izven naselja)</a:t>
            </a:r>
          </a:p>
        </p:txBody>
      </p:sp>
      <p:sp>
        <p:nvSpPr>
          <p:cNvPr id="3" name="Prostoročno: oblika 2">
            <a:extLst>
              <a:ext uri="{FF2B5EF4-FFF2-40B4-BE49-F238E27FC236}">
                <a16:creationId xmlns="" xmlns:a16="http://schemas.microsoft.com/office/drawing/2014/main" id="{BAD73BDB-A579-42CD-AF9C-E03C9919B215}"/>
              </a:ext>
            </a:extLst>
          </p:cNvPr>
          <p:cNvSpPr/>
          <p:nvPr/>
        </p:nvSpPr>
        <p:spPr>
          <a:xfrm>
            <a:off x="1630017" y="3425687"/>
            <a:ext cx="144917" cy="1033670"/>
          </a:xfrm>
          <a:custGeom>
            <a:avLst/>
            <a:gdLst>
              <a:gd name="connsiteX0" fmla="*/ 0 w 144917"/>
              <a:gd name="connsiteY0" fmla="*/ 0 h 1033670"/>
              <a:gd name="connsiteX1" fmla="*/ 59635 w 144917"/>
              <a:gd name="connsiteY1" fmla="*/ 357809 h 1033670"/>
              <a:gd name="connsiteX2" fmla="*/ 139148 w 144917"/>
              <a:gd name="connsiteY2" fmla="*/ 682487 h 1033670"/>
              <a:gd name="connsiteX3" fmla="*/ 132522 w 144917"/>
              <a:gd name="connsiteY3" fmla="*/ 1033670 h 10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917" h="1033670">
                <a:moveTo>
                  <a:pt x="0" y="0"/>
                </a:moveTo>
                <a:cubicBezTo>
                  <a:pt x="18222" y="122030"/>
                  <a:pt x="36444" y="244061"/>
                  <a:pt x="59635" y="357809"/>
                </a:cubicBezTo>
                <a:cubicBezTo>
                  <a:pt x="82826" y="471557"/>
                  <a:pt x="127000" y="569844"/>
                  <a:pt x="139148" y="682487"/>
                </a:cubicBezTo>
                <a:cubicBezTo>
                  <a:pt x="151296" y="795130"/>
                  <a:pt x="141909" y="914400"/>
                  <a:pt x="132522" y="103367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/>
          </a:p>
        </p:txBody>
      </p:sp>
      <p:sp>
        <p:nvSpPr>
          <p:cNvPr id="9" name="Pravokotnik 8">
            <a:extLst>
              <a:ext uri="{FF2B5EF4-FFF2-40B4-BE49-F238E27FC236}">
                <a16:creationId xmlns="" xmlns:a16="http://schemas.microsoft.com/office/drawing/2014/main" id="{636E30D6-3838-4190-BE34-D2DFD3506FF7}"/>
              </a:ext>
            </a:extLst>
          </p:cNvPr>
          <p:cNvSpPr/>
          <p:nvPr/>
        </p:nvSpPr>
        <p:spPr>
          <a:xfrm>
            <a:off x="8083388" y="755239"/>
            <a:ext cx="1596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Potrjeno s strani MZI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F0A98359-EE91-46DB-A7C0-52980B4883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672" y="3717032"/>
            <a:ext cx="3600000" cy="256752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AC842C58-6E87-4B78-B89F-900B5E1E61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647" y="173855"/>
            <a:ext cx="3600000" cy="232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37BE0F87-23A5-41F9-A1C5-B35B5C5E5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0" y="720000"/>
            <a:ext cx="5760000" cy="279917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32656"/>
            <a:ext cx="3168352" cy="5809581"/>
          </a:xfrm>
          <a:prstGeom prst="rect">
            <a:avLst/>
          </a:prstGeom>
        </p:spPr>
      </p:pic>
      <p:sp>
        <p:nvSpPr>
          <p:cNvPr id="4" name="Oblaček govora: pravokotnik z zaobljenimi vogali 3">
            <a:extLst>
              <a:ext uri="{FF2B5EF4-FFF2-40B4-BE49-F238E27FC236}">
                <a16:creationId xmlns="" xmlns:a16="http://schemas.microsoft.com/office/drawing/2014/main" id="{83A38A9B-EB7A-432D-9FCF-6FCB0B7B9035}"/>
              </a:ext>
            </a:extLst>
          </p:cNvPr>
          <p:cNvSpPr/>
          <p:nvPr/>
        </p:nvSpPr>
        <p:spPr>
          <a:xfrm>
            <a:off x="2216696" y="2852936"/>
            <a:ext cx="1632586" cy="576064"/>
          </a:xfrm>
          <a:prstGeom prst="wedgeRoundRectCallout">
            <a:avLst>
              <a:gd name="adj1" fmla="val -88058"/>
              <a:gd name="adj2" fmla="val -16150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Kolesarska steza/pas v naselju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Dolžina cca 350,0 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3872880" y="0"/>
            <a:ext cx="4710270" cy="75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BREG (v naselju)</a:t>
            </a:r>
          </a:p>
        </p:txBody>
      </p:sp>
      <p:sp>
        <p:nvSpPr>
          <p:cNvPr id="5" name="Prostoročno: oblika 4">
            <a:extLst>
              <a:ext uri="{FF2B5EF4-FFF2-40B4-BE49-F238E27FC236}">
                <a16:creationId xmlns="" xmlns:a16="http://schemas.microsoft.com/office/drawing/2014/main" id="{DF5BF82C-B13F-4D05-BA91-013215C6DEE4}"/>
              </a:ext>
            </a:extLst>
          </p:cNvPr>
          <p:cNvSpPr/>
          <p:nvPr/>
        </p:nvSpPr>
        <p:spPr>
          <a:xfrm>
            <a:off x="1457739" y="2663687"/>
            <a:ext cx="178904" cy="748748"/>
          </a:xfrm>
          <a:custGeom>
            <a:avLst/>
            <a:gdLst>
              <a:gd name="connsiteX0" fmla="*/ 178904 w 178904"/>
              <a:gd name="connsiteY0" fmla="*/ 748748 h 748748"/>
              <a:gd name="connsiteX1" fmla="*/ 86139 w 178904"/>
              <a:gd name="connsiteY1" fmla="*/ 430696 h 748748"/>
              <a:gd name="connsiteX2" fmla="*/ 0 w 178904"/>
              <a:gd name="connsiteY2" fmla="*/ 0 h 74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904" h="748748">
                <a:moveTo>
                  <a:pt x="178904" y="748748"/>
                </a:moveTo>
                <a:cubicBezTo>
                  <a:pt x="147430" y="652117"/>
                  <a:pt x="115956" y="555487"/>
                  <a:pt x="86139" y="430696"/>
                </a:cubicBezTo>
                <a:cubicBezTo>
                  <a:pt x="56322" y="305905"/>
                  <a:pt x="28161" y="152952"/>
                  <a:pt x="0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/>
          </a:p>
        </p:txBody>
      </p:sp>
      <p:sp>
        <p:nvSpPr>
          <p:cNvPr id="9" name="Pravokotnik 8">
            <a:extLst>
              <a:ext uri="{FF2B5EF4-FFF2-40B4-BE49-F238E27FC236}">
                <a16:creationId xmlns="" xmlns:a16="http://schemas.microsoft.com/office/drawing/2014/main" id="{4A0E5855-B003-4CFC-9963-86E2847D8A11}"/>
              </a:ext>
            </a:extLst>
          </p:cNvPr>
          <p:cNvSpPr/>
          <p:nvPr/>
        </p:nvSpPr>
        <p:spPr>
          <a:xfrm>
            <a:off x="8083388" y="755239"/>
            <a:ext cx="1596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Potrjeno s strani MZI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B767CE9B-2771-45AA-A680-A4561F9611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357" y="3645024"/>
            <a:ext cx="3600000" cy="23287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E46D45F-8D10-4764-928A-F2CC66A31379}"/>
              </a:ext>
            </a:extLst>
          </p:cNvPr>
          <p:cNvSpPr txBox="1">
            <a:spLocks/>
          </p:cNvSpPr>
          <p:nvPr/>
        </p:nvSpPr>
        <p:spPr>
          <a:xfrm>
            <a:off x="5457056" y="3809740"/>
            <a:ext cx="4293776" cy="19648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1400" b="1" dirty="0">
              <a:solidFill>
                <a:srgbClr val="2E6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400" b="1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manjši posegi na zasebna zemljišča </a:t>
            </a:r>
            <a:r>
              <a:rPr lang="sl-SI" sz="14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(umestitev pločnika in površin za kolesarje na levi strani, bi predstavljala večji poseg; min 2,50 m = 1,50 m + 1,00 m)</a:t>
            </a:r>
          </a:p>
          <a:p>
            <a:endParaRPr lang="sl-SI" sz="1400" dirty="0">
              <a:solidFill>
                <a:srgbClr val="2E6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400" b="1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strošek kolesarske steze </a:t>
            </a:r>
            <a:r>
              <a:rPr lang="sl-SI" sz="14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krije Evropski sklad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7A09757C-AFE9-4A54-B908-A426AE76D027}"/>
              </a:ext>
            </a:extLst>
          </p:cNvPr>
          <p:cNvGrpSpPr/>
          <p:nvPr/>
        </p:nvGrpSpPr>
        <p:grpSpPr>
          <a:xfrm>
            <a:off x="449808" y="143498"/>
            <a:ext cx="3355928" cy="2441454"/>
            <a:chOff x="272480" y="143727"/>
            <a:chExt cx="3355928" cy="2441454"/>
          </a:xfrm>
        </p:grpSpPr>
        <p:pic>
          <p:nvPicPr>
            <p:cNvPr id="3" name="Slika 2">
              <a:extLst>
                <a:ext uri="{FF2B5EF4-FFF2-40B4-BE49-F238E27FC236}">
                  <a16:creationId xmlns="" xmlns:a16="http://schemas.microsoft.com/office/drawing/2014/main" id="{93E26386-3C45-4478-A6C5-650A8479E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480" y="143727"/>
              <a:ext cx="3355928" cy="2441454"/>
            </a:xfrm>
            <a:prstGeom prst="rect">
              <a:avLst/>
            </a:prstGeom>
          </p:spPr>
        </p:pic>
        <p:sp>
          <p:nvSpPr>
            <p:cNvPr id="14" name="Pravokotnik 13">
              <a:extLst>
                <a:ext uri="{FF2B5EF4-FFF2-40B4-BE49-F238E27FC236}">
                  <a16:creationId xmlns="" xmlns:a16="http://schemas.microsoft.com/office/drawing/2014/main" id="{C5FC4FD9-0ADE-4617-90E7-51951241C668}"/>
                </a:ext>
              </a:extLst>
            </p:cNvPr>
            <p:cNvSpPr/>
            <p:nvPr/>
          </p:nvSpPr>
          <p:spPr>
            <a:xfrm>
              <a:off x="274847" y="1113914"/>
              <a:ext cx="159637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Breg 61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8CCE0B7F-9430-4EB4-A847-E7394B0D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0" y="720000"/>
            <a:ext cx="5760000" cy="262313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32656"/>
            <a:ext cx="3168352" cy="5809581"/>
          </a:xfrm>
          <a:prstGeom prst="rect">
            <a:avLst/>
          </a:prstGeom>
        </p:spPr>
      </p:pic>
      <p:sp>
        <p:nvSpPr>
          <p:cNvPr id="4" name="Oblaček govora: pravokotnik z zaobljenimi vogali 3">
            <a:extLst>
              <a:ext uri="{FF2B5EF4-FFF2-40B4-BE49-F238E27FC236}">
                <a16:creationId xmlns="" xmlns:a16="http://schemas.microsoft.com/office/drawing/2014/main" id="{83A38A9B-EB7A-432D-9FCF-6FCB0B7B9035}"/>
              </a:ext>
            </a:extLst>
          </p:cNvPr>
          <p:cNvSpPr/>
          <p:nvPr/>
        </p:nvSpPr>
        <p:spPr>
          <a:xfrm>
            <a:off x="1730995" y="2884585"/>
            <a:ext cx="1632586" cy="727856"/>
          </a:xfrm>
          <a:prstGeom prst="wedgeRoundRectCallout">
            <a:avLst>
              <a:gd name="adj1" fmla="val -68171"/>
              <a:gd name="adj2" fmla="val -90479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Kolesarski pas v naselju + enostranski pločnik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Dolžina cca 470,0 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3872880" y="13253"/>
            <a:ext cx="5688632" cy="75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BREG (strnjeni del naselja)</a:t>
            </a:r>
          </a:p>
        </p:txBody>
      </p:sp>
      <p:sp>
        <p:nvSpPr>
          <p:cNvPr id="6" name="Prostoročno: oblika 5">
            <a:extLst>
              <a:ext uri="{FF2B5EF4-FFF2-40B4-BE49-F238E27FC236}">
                <a16:creationId xmlns="" xmlns:a16="http://schemas.microsoft.com/office/drawing/2014/main" id="{3F685482-BF9F-4942-A15A-F76B4F159174}"/>
              </a:ext>
            </a:extLst>
          </p:cNvPr>
          <p:cNvSpPr/>
          <p:nvPr/>
        </p:nvSpPr>
        <p:spPr>
          <a:xfrm>
            <a:off x="1411299" y="1807015"/>
            <a:ext cx="278353" cy="909681"/>
          </a:xfrm>
          <a:custGeom>
            <a:avLst/>
            <a:gdLst>
              <a:gd name="connsiteX0" fmla="*/ 66318 w 278353"/>
              <a:gd name="connsiteY0" fmla="*/ 909681 h 909681"/>
              <a:gd name="connsiteX1" fmla="*/ 58 w 278353"/>
              <a:gd name="connsiteY1" fmla="*/ 677768 h 909681"/>
              <a:gd name="connsiteX2" fmla="*/ 59692 w 278353"/>
              <a:gd name="connsiteY2" fmla="*/ 412724 h 909681"/>
              <a:gd name="connsiteX3" fmla="*/ 278353 w 278353"/>
              <a:gd name="connsiteY3" fmla="*/ 1907 h 9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53" h="909681">
                <a:moveTo>
                  <a:pt x="66318" y="909681"/>
                </a:moveTo>
                <a:cubicBezTo>
                  <a:pt x="33740" y="835137"/>
                  <a:pt x="1162" y="760594"/>
                  <a:pt x="58" y="677768"/>
                </a:cubicBezTo>
                <a:cubicBezTo>
                  <a:pt x="-1046" y="594942"/>
                  <a:pt x="13309" y="525368"/>
                  <a:pt x="59692" y="412724"/>
                </a:cubicBezTo>
                <a:cubicBezTo>
                  <a:pt x="106075" y="300080"/>
                  <a:pt x="257370" y="-27910"/>
                  <a:pt x="278353" y="1907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912B412B-D6A3-488F-93AB-DA810A2EA7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984" y="3666146"/>
            <a:ext cx="2880000" cy="2256858"/>
          </a:xfrm>
          <a:prstGeom prst="rect">
            <a:avLst/>
          </a:prstGeom>
        </p:spPr>
      </p:pic>
      <p:sp>
        <p:nvSpPr>
          <p:cNvPr id="9" name="Pravokotnik 8">
            <a:extLst>
              <a:ext uri="{FF2B5EF4-FFF2-40B4-BE49-F238E27FC236}">
                <a16:creationId xmlns="" xmlns:a16="http://schemas.microsoft.com/office/drawing/2014/main" id="{1155B703-ABB6-4004-B648-2FA0045626CD}"/>
              </a:ext>
            </a:extLst>
          </p:cNvPr>
          <p:cNvSpPr/>
          <p:nvPr/>
        </p:nvSpPr>
        <p:spPr>
          <a:xfrm>
            <a:off x="8083388" y="755239"/>
            <a:ext cx="1596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Potrjeno s strani MZI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7299D13B-2527-43A8-A07A-20A13D2763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55" y="3656612"/>
            <a:ext cx="3355928" cy="244145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1C56245-7183-4B36-90EE-B2B31B9342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704" y="611000"/>
            <a:ext cx="3600000" cy="2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2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32656"/>
            <a:ext cx="3168352" cy="5809581"/>
          </a:xfrm>
          <a:prstGeom prst="rect">
            <a:avLst/>
          </a:prstGeom>
        </p:spPr>
      </p:pic>
      <p:sp>
        <p:nvSpPr>
          <p:cNvPr id="4" name="Oblaček govora: pravokotnik z zaobljenimi vogali 3">
            <a:extLst>
              <a:ext uri="{FF2B5EF4-FFF2-40B4-BE49-F238E27FC236}">
                <a16:creationId xmlns="" xmlns:a16="http://schemas.microsoft.com/office/drawing/2014/main" id="{83A38A9B-EB7A-432D-9FCF-6FCB0B7B9035}"/>
              </a:ext>
            </a:extLst>
          </p:cNvPr>
          <p:cNvSpPr/>
          <p:nvPr/>
        </p:nvSpPr>
        <p:spPr>
          <a:xfrm>
            <a:off x="1856656" y="2428664"/>
            <a:ext cx="1632586" cy="1072344"/>
          </a:xfrm>
          <a:prstGeom prst="wedgeRoundRectCallout">
            <a:avLst>
              <a:gd name="adj1" fmla="val -59648"/>
              <a:gd name="adj2" fmla="val -99080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Par avtobusnih postajališč „1. KOLONCA“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Rekonstrukcija priključka Gasilski dom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4088904" y="-21362"/>
            <a:ext cx="5688632" cy="11114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POSTAJALIŠČA – „1. KOLONCA“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="" xmlns:a16="http://schemas.microsoft.com/office/drawing/2014/main" id="{1155B703-ABB6-4004-B648-2FA0045626CD}"/>
              </a:ext>
            </a:extLst>
          </p:cNvPr>
          <p:cNvSpPr/>
          <p:nvPr/>
        </p:nvSpPr>
        <p:spPr>
          <a:xfrm>
            <a:off x="8083388" y="755239"/>
            <a:ext cx="1596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Potrjeno s strani MZI</a:t>
            </a:r>
          </a:p>
        </p:txBody>
      </p:sp>
      <p:sp>
        <p:nvSpPr>
          <p:cNvPr id="13" name="Elipsa 12">
            <a:extLst>
              <a:ext uri="{FF2B5EF4-FFF2-40B4-BE49-F238E27FC236}">
                <a16:creationId xmlns="" xmlns:a16="http://schemas.microsoft.com/office/drawing/2014/main" id="{3A20C0ED-1891-424D-AD60-51E8D47FC3BC}"/>
              </a:ext>
            </a:extLst>
          </p:cNvPr>
          <p:cNvSpPr/>
          <p:nvPr/>
        </p:nvSpPr>
        <p:spPr>
          <a:xfrm>
            <a:off x="1496616" y="1692178"/>
            <a:ext cx="360040" cy="360040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98CE1021-CDD6-45E9-8995-AE5E07E166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35761" y="2028248"/>
            <a:ext cx="5580000" cy="28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2E57F7B1-5E03-428E-BC07-D9E213CB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0" y="720000"/>
            <a:ext cx="5760000" cy="273843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32656"/>
            <a:ext cx="3168352" cy="5809581"/>
          </a:xfrm>
          <a:prstGeom prst="rect">
            <a:avLst/>
          </a:prstGeom>
        </p:spPr>
      </p:pic>
      <p:sp>
        <p:nvSpPr>
          <p:cNvPr id="4" name="Oblaček govora: pravokotnik z zaobljenimi vogali 3">
            <a:extLst>
              <a:ext uri="{FF2B5EF4-FFF2-40B4-BE49-F238E27FC236}">
                <a16:creationId xmlns="" xmlns:a16="http://schemas.microsoft.com/office/drawing/2014/main" id="{83A38A9B-EB7A-432D-9FCF-6FCB0B7B9035}"/>
              </a:ext>
            </a:extLst>
          </p:cNvPr>
          <p:cNvSpPr/>
          <p:nvPr/>
        </p:nvSpPr>
        <p:spPr>
          <a:xfrm>
            <a:off x="1496616" y="3034328"/>
            <a:ext cx="1632586" cy="576064"/>
          </a:xfrm>
          <a:prstGeom prst="wedgeRoundRectCallout">
            <a:avLst>
              <a:gd name="adj1" fmla="val -35701"/>
              <a:gd name="adj2" fmla="val -262300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Kolesarska steza/pas izven naselja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Dolžina cca 500,0 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3960000" y="0"/>
            <a:ext cx="4710270" cy="75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BREG – PAKO (izven naselja)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="" xmlns:a16="http://schemas.microsoft.com/office/drawing/2014/main" id="{4A0E5855-B003-4CFC-9963-86E2847D8A11}"/>
              </a:ext>
            </a:extLst>
          </p:cNvPr>
          <p:cNvSpPr/>
          <p:nvPr/>
        </p:nvSpPr>
        <p:spPr>
          <a:xfrm>
            <a:off x="8083388" y="703729"/>
            <a:ext cx="1596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Potrjeno s strani MZI</a:t>
            </a:r>
          </a:p>
        </p:txBody>
      </p:sp>
      <p:sp>
        <p:nvSpPr>
          <p:cNvPr id="3" name="Prostoročno: oblika 2">
            <a:extLst>
              <a:ext uri="{FF2B5EF4-FFF2-40B4-BE49-F238E27FC236}">
                <a16:creationId xmlns="" xmlns:a16="http://schemas.microsoft.com/office/drawing/2014/main" id="{923EA354-B4EA-47C1-95CD-810E47FDD406}"/>
              </a:ext>
            </a:extLst>
          </p:cNvPr>
          <p:cNvSpPr/>
          <p:nvPr/>
        </p:nvSpPr>
        <p:spPr>
          <a:xfrm>
            <a:off x="1683026" y="980728"/>
            <a:ext cx="533670" cy="834820"/>
          </a:xfrm>
          <a:custGeom>
            <a:avLst/>
            <a:gdLst>
              <a:gd name="connsiteX0" fmla="*/ 0 w 523461"/>
              <a:gd name="connsiteY0" fmla="*/ 781878 h 781878"/>
              <a:gd name="connsiteX1" fmla="*/ 99391 w 523461"/>
              <a:gd name="connsiteY1" fmla="*/ 583095 h 781878"/>
              <a:gd name="connsiteX2" fmla="*/ 251791 w 523461"/>
              <a:gd name="connsiteY2" fmla="*/ 390939 h 781878"/>
              <a:gd name="connsiteX3" fmla="*/ 523461 w 523461"/>
              <a:gd name="connsiteY3" fmla="*/ 0 h 78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1" h="781878">
                <a:moveTo>
                  <a:pt x="0" y="781878"/>
                </a:moveTo>
                <a:cubicBezTo>
                  <a:pt x="28713" y="715064"/>
                  <a:pt x="57426" y="648251"/>
                  <a:pt x="99391" y="583095"/>
                </a:cubicBezTo>
                <a:cubicBezTo>
                  <a:pt x="141356" y="517939"/>
                  <a:pt x="181113" y="488121"/>
                  <a:pt x="251791" y="390939"/>
                </a:cubicBezTo>
                <a:cubicBezTo>
                  <a:pt x="322469" y="293757"/>
                  <a:pt x="422965" y="146878"/>
                  <a:pt x="523461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3E384909-BDA5-4382-9498-E77E8D768C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520" y="3800886"/>
            <a:ext cx="3600000" cy="220480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F0F97EBC-863B-4A92-804D-F3D36DB877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270" y="3660534"/>
            <a:ext cx="3600000" cy="234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32656"/>
            <a:ext cx="3168352" cy="5809581"/>
          </a:xfrm>
          <a:prstGeom prst="rect">
            <a:avLst/>
          </a:prstGeom>
        </p:spPr>
      </p:pic>
      <p:sp>
        <p:nvSpPr>
          <p:cNvPr id="4" name="Oblaček govora: pravokotnik z zaobljenimi vogali 3">
            <a:extLst>
              <a:ext uri="{FF2B5EF4-FFF2-40B4-BE49-F238E27FC236}">
                <a16:creationId xmlns="" xmlns:a16="http://schemas.microsoft.com/office/drawing/2014/main" id="{83A38A9B-EB7A-432D-9FCF-6FCB0B7B9035}"/>
              </a:ext>
            </a:extLst>
          </p:cNvPr>
          <p:cNvSpPr/>
          <p:nvPr/>
        </p:nvSpPr>
        <p:spPr>
          <a:xfrm>
            <a:off x="1856656" y="2428664"/>
            <a:ext cx="1632586" cy="576064"/>
          </a:xfrm>
          <a:prstGeom prst="wedgeRoundRectCallout">
            <a:avLst>
              <a:gd name="adj1" fmla="val -25149"/>
              <a:gd name="adj2" fmla="val -295657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Par avtobusnih postajališč „2. KOLONCA“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3656856" y="-21362"/>
            <a:ext cx="5688632" cy="11114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POSTAJALIŠČA „2. KOLONCA“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="" xmlns:a16="http://schemas.microsoft.com/office/drawing/2014/main" id="{1155B703-ABB6-4004-B648-2FA0045626CD}"/>
              </a:ext>
            </a:extLst>
          </p:cNvPr>
          <p:cNvSpPr/>
          <p:nvPr/>
        </p:nvSpPr>
        <p:spPr>
          <a:xfrm>
            <a:off x="8083388" y="755239"/>
            <a:ext cx="1596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Potrjeno s strani MZI</a:t>
            </a:r>
          </a:p>
        </p:txBody>
      </p:sp>
      <p:sp>
        <p:nvSpPr>
          <p:cNvPr id="13" name="Elipsa 12">
            <a:extLst>
              <a:ext uri="{FF2B5EF4-FFF2-40B4-BE49-F238E27FC236}">
                <a16:creationId xmlns="" xmlns:a16="http://schemas.microsoft.com/office/drawing/2014/main" id="{3A20C0ED-1891-424D-AD60-51E8D47FC3BC}"/>
              </a:ext>
            </a:extLst>
          </p:cNvPr>
          <p:cNvSpPr/>
          <p:nvPr/>
        </p:nvSpPr>
        <p:spPr>
          <a:xfrm>
            <a:off x="2072680" y="765516"/>
            <a:ext cx="360040" cy="360040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4048CB2C-78E3-4AED-AFFA-184D816D4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600000" y="1620000"/>
            <a:ext cx="5580000" cy="35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6A7D4CDF-699D-47DA-80B1-38DFB3142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0" y="720000"/>
            <a:ext cx="5760000" cy="274680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32656"/>
            <a:ext cx="3168352" cy="5809581"/>
          </a:xfrm>
          <a:prstGeom prst="rect">
            <a:avLst/>
          </a:prstGeom>
        </p:spPr>
      </p:pic>
      <p:sp>
        <p:nvSpPr>
          <p:cNvPr id="4" name="Oblaček govora: pravokotnik z zaobljenimi vogali 3">
            <a:extLst>
              <a:ext uri="{FF2B5EF4-FFF2-40B4-BE49-F238E27FC236}">
                <a16:creationId xmlns="" xmlns:a16="http://schemas.microsoft.com/office/drawing/2014/main" id="{83A38A9B-EB7A-432D-9FCF-6FCB0B7B9035}"/>
              </a:ext>
            </a:extLst>
          </p:cNvPr>
          <p:cNvSpPr/>
          <p:nvPr/>
        </p:nvSpPr>
        <p:spPr>
          <a:xfrm>
            <a:off x="416496" y="2003952"/>
            <a:ext cx="1632586" cy="576064"/>
          </a:xfrm>
          <a:prstGeom prst="wedgeRoundRectCallout">
            <a:avLst>
              <a:gd name="adj1" fmla="val 62923"/>
              <a:gd name="adj2" fmla="val -246197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Kolesarska steza in pas v naselju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Dolžina cca 200,0 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3872880" y="13253"/>
            <a:ext cx="6006414" cy="75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PAKO (meja obdelave, </a:t>
            </a:r>
            <a:r>
              <a:rPr lang="sl-SI" sz="2200" dirty="0" err="1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h.š</a:t>
            </a: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Pako 33)</a:t>
            </a:r>
          </a:p>
        </p:txBody>
      </p:sp>
      <p:sp>
        <p:nvSpPr>
          <p:cNvPr id="6" name="Prostoročno: oblika 5">
            <a:extLst>
              <a:ext uri="{FF2B5EF4-FFF2-40B4-BE49-F238E27FC236}">
                <a16:creationId xmlns="" xmlns:a16="http://schemas.microsoft.com/office/drawing/2014/main" id="{260F3A4C-2ADC-480D-8593-B62D518E9815}"/>
              </a:ext>
            </a:extLst>
          </p:cNvPr>
          <p:cNvSpPr/>
          <p:nvPr/>
        </p:nvSpPr>
        <p:spPr>
          <a:xfrm>
            <a:off x="2272748" y="530087"/>
            <a:ext cx="178904" cy="331304"/>
          </a:xfrm>
          <a:custGeom>
            <a:avLst/>
            <a:gdLst>
              <a:gd name="connsiteX0" fmla="*/ 0 w 178904"/>
              <a:gd name="connsiteY0" fmla="*/ 331304 h 331304"/>
              <a:gd name="connsiteX1" fmla="*/ 53009 w 178904"/>
              <a:gd name="connsiteY1" fmla="*/ 178904 h 331304"/>
              <a:gd name="connsiteX2" fmla="*/ 178904 w 178904"/>
              <a:gd name="connsiteY2" fmla="*/ 0 h 33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904" h="331304">
                <a:moveTo>
                  <a:pt x="0" y="331304"/>
                </a:moveTo>
                <a:cubicBezTo>
                  <a:pt x="11596" y="282712"/>
                  <a:pt x="23192" y="234121"/>
                  <a:pt x="53009" y="178904"/>
                </a:cubicBezTo>
                <a:cubicBezTo>
                  <a:pt x="82826" y="123687"/>
                  <a:pt x="130865" y="61843"/>
                  <a:pt x="178904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1711C2E6-91E8-4CCE-8E45-EB89EF63AF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48" y="3717032"/>
            <a:ext cx="3600000" cy="233717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5AC4DEA7-9E7A-434F-B149-0AEF7579DE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134" y="3112776"/>
            <a:ext cx="3600000" cy="2737993"/>
          </a:xfrm>
          <a:prstGeom prst="rect">
            <a:avLst/>
          </a:prstGeom>
        </p:spPr>
      </p:pic>
      <p:cxnSp>
        <p:nvCxnSpPr>
          <p:cNvPr id="9" name="Raven puščični povezovalnik 8">
            <a:extLst>
              <a:ext uri="{FF2B5EF4-FFF2-40B4-BE49-F238E27FC236}">
                <a16:creationId xmlns="" xmlns:a16="http://schemas.microsoft.com/office/drawing/2014/main" id="{C2F205D8-7B6F-4658-B0E1-0FBC1485088A}"/>
              </a:ext>
            </a:extLst>
          </p:cNvPr>
          <p:cNvCxnSpPr/>
          <p:nvPr/>
        </p:nvCxnSpPr>
        <p:spPr>
          <a:xfrm>
            <a:off x="3368824" y="1268760"/>
            <a:ext cx="151216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avokotnik 12">
            <a:extLst>
              <a:ext uri="{FF2B5EF4-FFF2-40B4-BE49-F238E27FC236}">
                <a16:creationId xmlns="" xmlns:a16="http://schemas.microsoft.com/office/drawing/2014/main" id="{52D6BAB1-4A30-4DD8-A9C8-E4522EC221B0}"/>
              </a:ext>
            </a:extLst>
          </p:cNvPr>
          <p:cNvSpPr/>
          <p:nvPr/>
        </p:nvSpPr>
        <p:spPr>
          <a:xfrm>
            <a:off x="8083388" y="703729"/>
            <a:ext cx="1596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Potrjeno s strani MZI</a:t>
            </a:r>
          </a:p>
        </p:txBody>
      </p:sp>
    </p:spTree>
    <p:extLst>
      <p:ext uri="{BB962C8B-B14F-4D97-AF65-F5344CB8AC3E}">
        <p14:creationId xmlns:p14="http://schemas.microsoft.com/office/powerpoint/2010/main" val="17843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3872880" y="13253"/>
            <a:ext cx="6006414" cy="75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PAKO (meja obdelave, </a:t>
            </a:r>
            <a:r>
              <a:rPr lang="sl-SI" sz="2200" dirty="0" err="1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h.š</a:t>
            </a: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Pako 33)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CF959867-D894-44C6-9D9A-C21461966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764705"/>
            <a:ext cx="7200000" cy="527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1949793" y="2348880"/>
            <a:ext cx="6006414" cy="13995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ZA POZORNOST</a:t>
            </a:r>
          </a:p>
          <a:p>
            <a:pPr algn="ctr"/>
            <a:endParaRPr lang="sl-SI" sz="2200" dirty="0">
              <a:solidFill>
                <a:srgbClr val="2E6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 ZA RAZPRAVO</a:t>
            </a:r>
          </a:p>
        </p:txBody>
      </p:sp>
    </p:spTree>
    <p:extLst>
      <p:ext uri="{BB962C8B-B14F-4D97-AF65-F5344CB8AC3E}">
        <p14:creationId xmlns:p14="http://schemas.microsoft.com/office/powerpoint/2010/main" val="36389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sp>
        <p:nvSpPr>
          <p:cNvPr id="9" name="Pravokotnik 8">
            <a:extLst>
              <a:ext uri="{FF2B5EF4-FFF2-40B4-BE49-F238E27FC236}">
                <a16:creationId xmlns="" xmlns:a16="http://schemas.microsoft.com/office/drawing/2014/main" id="{4A0E5855-B003-4CFC-9963-86E2847D8A11}"/>
              </a:ext>
            </a:extLst>
          </p:cNvPr>
          <p:cNvSpPr/>
          <p:nvPr/>
        </p:nvSpPr>
        <p:spPr>
          <a:xfrm>
            <a:off x="8083388" y="755239"/>
            <a:ext cx="1596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Potrjeno s strani MZI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="" xmlns:a16="http://schemas.microsoft.com/office/drawing/2014/main" id="{54A56CFD-EC31-43EC-812A-1B45E70CB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" y="360000"/>
            <a:ext cx="7920000" cy="502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5718"/>
            <a:ext cx="9906000" cy="842429"/>
          </a:xfrm>
        </p:spPr>
        <p:txBody>
          <a:bodyPr anchor="t">
            <a:noAutofit/>
          </a:bodyPr>
          <a:lstStyle/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PROJEKT KOLESARSKE POVEZAVE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E307900C-16C7-4DBD-8B28-0335DDEC723D}"/>
              </a:ext>
            </a:extLst>
          </p:cNvPr>
          <p:cNvSpPr txBox="1">
            <a:spLocks/>
          </p:cNvSpPr>
          <p:nvPr/>
        </p:nvSpPr>
        <p:spPr>
          <a:xfrm>
            <a:off x="408112" y="980728"/>
            <a:ext cx="9225408" cy="52565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načrtovanje pločnika na odseku Borovnica – Breg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prijava Občine Borovnica na razpis za Evropska sredstva v sklopu trajnostnega razvoja (DRR – spodbujanje </a:t>
            </a:r>
            <a:r>
              <a:rPr lang="sl-SI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multimodalne</a:t>
            </a: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urbane mobilnosti)</a:t>
            </a:r>
          </a:p>
          <a:p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622.050,00 EUR razpoložljivih nepovratnih sredstev za ureditev kolesarske povezave „Borovnica – Pako“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Skrajni rok za oddajo popolne vloge za nepovratna sredstva -  </a:t>
            </a:r>
            <a:r>
              <a:rPr lang="sl-SI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2020</a:t>
            </a: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</a:t>
            </a:r>
          </a:p>
          <a:p>
            <a:pPr marL="630238" indent="-273050">
              <a:buFont typeface="Courier New" panose="02070309020205020404" pitchFamily="49" charset="0"/>
              <a:buChar char="o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273050">
              <a:buFont typeface="Courier New" panose="02070309020205020404" pitchFamily="49" charset="0"/>
              <a:buChar char="o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popolna vloga za neposredno potrditev operacije (usklajena z MZI)</a:t>
            </a:r>
          </a:p>
          <a:p>
            <a:pPr marL="630238" indent="-273050">
              <a:buFont typeface="Courier New" panose="02070309020205020404" pitchFamily="49" charset="0"/>
              <a:buChar char="o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273050">
              <a:buFont typeface="Courier New" panose="02070309020205020404" pitchFamily="49" charset="0"/>
              <a:buChar char="o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izdelana in recenzirana projektna dokumentacija</a:t>
            </a:r>
          </a:p>
          <a:p>
            <a:pPr marL="630238" indent="-273050">
              <a:buFont typeface="Courier New" panose="02070309020205020404" pitchFamily="49" charset="0"/>
              <a:buChar char="o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273050">
              <a:buFont typeface="Courier New" panose="02070309020205020404" pitchFamily="49" charset="0"/>
              <a:buChar char="o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soglasja in dovoljenja</a:t>
            </a:r>
          </a:p>
          <a:p>
            <a:pPr marL="630238" indent="-273050">
              <a:buFont typeface="Courier New" panose="02070309020205020404" pitchFamily="49" charset="0"/>
              <a:buChar char="o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273050">
              <a:buFont typeface="Courier New" panose="02070309020205020404" pitchFamily="49" charset="0"/>
              <a:buChar char="o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odkup zemljišč (zagotovljena pravica graditi na vseh zemljiščih po katerih poteka kolesarska povezava)</a:t>
            </a:r>
          </a:p>
          <a:p>
            <a:pPr marL="342900" indent="-342900">
              <a:buFont typeface="+mj-lt"/>
              <a:buAutoNum type="arabicPeriod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76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6A70F2B7-A250-4C01-A9DB-37156B993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64" y="389238"/>
            <a:ext cx="7200000" cy="54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95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AB49DAE5-7E1A-4B84-A5D8-E5ED08E8F9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00" y="1260285"/>
            <a:ext cx="9000000" cy="389690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1253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35CC7463-A6DC-458D-9767-3F0B96013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600" y="836712"/>
            <a:ext cx="4320000" cy="318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4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5718"/>
            <a:ext cx="9906000" cy="842429"/>
          </a:xfrm>
        </p:spPr>
        <p:txBody>
          <a:bodyPr anchor="t">
            <a:noAutofit/>
          </a:bodyPr>
          <a:lstStyle/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PROJEKT KOLESARSKE POVEZAVE - OBSEG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E307900C-16C7-4DBD-8B28-0335DDEC723D}"/>
              </a:ext>
            </a:extLst>
          </p:cNvPr>
          <p:cNvSpPr txBox="1">
            <a:spLocks/>
          </p:cNvSpPr>
          <p:nvPr/>
        </p:nvSpPr>
        <p:spPr>
          <a:xfrm>
            <a:off x="920552" y="836712"/>
            <a:ext cx="7344816" cy="3168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Ureditev kolesarskih površin na odseku med P+R Železniška postaja, </a:t>
            </a:r>
            <a:r>
              <a:rPr lang="sl-SI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h.š</a:t>
            </a: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Pako 33 – </a:t>
            </a:r>
            <a:r>
              <a:rPr lang="sl-SI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dolžina odseka cca 2,7 km</a:t>
            </a:r>
          </a:p>
          <a:p>
            <a:pPr marL="342900" indent="-342900">
              <a:buFont typeface="+mj-lt"/>
              <a:buAutoNum type="arabicPeriod"/>
            </a:pPr>
            <a:endParaRPr lang="sl-SI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Rekonstrukcija regionalne ceste z ureditvijo površin za kolesarje in pešce ter odvodnjavanja - </a:t>
            </a:r>
            <a:r>
              <a:rPr lang="sl-SI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dolžina odseka cca 2,0 km</a:t>
            </a:r>
          </a:p>
          <a:p>
            <a:pPr marL="342900" indent="-342900">
              <a:buFont typeface="+mj-lt"/>
              <a:buAutoNum type="arabicPeriod"/>
            </a:pPr>
            <a:endParaRPr lang="sl-SI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Ureditev enostranskega pločnika v naselju Breg pri Borovnici (območje </a:t>
            </a:r>
            <a:r>
              <a:rPr lang="sl-SI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Fenolita</a:t>
            </a: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sl-SI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Ureditev avtobusnih postajališč v naseljih Breg in Pako</a:t>
            </a:r>
          </a:p>
          <a:p>
            <a:pPr marL="342900" indent="-342900">
              <a:buFont typeface="+mj-lt"/>
              <a:buAutoNum type="arabicPeriod"/>
            </a:pPr>
            <a:endParaRPr lang="sl-SI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Ureditev cestne razsvetljave na odseku regionalne ceste </a:t>
            </a:r>
          </a:p>
          <a:p>
            <a:pPr marL="342900" indent="-342900">
              <a:buFont typeface="+mj-lt"/>
              <a:buAutoNum type="arabicPeriod"/>
            </a:pPr>
            <a:endParaRPr lang="sl-SI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Zamenjava vodovoda (ločen projekt)</a:t>
            </a:r>
          </a:p>
          <a:p>
            <a:pPr marL="342900" indent="-342900">
              <a:buFont typeface="+mj-lt"/>
              <a:buAutoNum type="arabicPeriod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sl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22291A6-56C6-45BA-A88E-BB2B8A5E0C41}"/>
              </a:ext>
            </a:extLst>
          </p:cNvPr>
          <p:cNvSpPr txBox="1">
            <a:spLocks/>
          </p:cNvSpPr>
          <p:nvPr/>
        </p:nvSpPr>
        <p:spPr>
          <a:xfrm>
            <a:off x="-28936" y="3475660"/>
            <a:ext cx="9906000" cy="84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PRAVNE PODLAGE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44E4CA3A-5497-4988-B5F9-D025D49B8FB1}"/>
              </a:ext>
            </a:extLst>
          </p:cNvPr>
          <p:cNvSpPr txBox="1">
            <a:spLocks/>
          </p:cNvSpPr>
          <p:nvPr/>
        </p:nvSpPr>
        <p:spPr>
          <a:xfrm>
            <a:off x="941444" y="4293096"/>
            <a:ext cx="8964556" cy="3168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Zakon o cestah (Ur. l. RS št. 109/2010).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Pravilnik o projektiranju cest (</a:t>
            </a:r>
            <a:r>
              <a:rPr lang="sl-SI" sz="1600" dirty="0" err="1">
                <a:latin typeface="Arial" panose="020B0604020202020204" pitchFamily="34" charset="0"/>
                <a:cs typeface="Arial" panose="020B0604020202020204" pitchFamily="34" charset="0"/>
              </a:rPr>
              <a:t>Ur.l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. RS št. 91/2005 z dopolnitvami).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Pravilnik o cestnih priključkih na javne ceste (</a:t>
            </a:r>
            <a:r>
              <a:rPr lang="sl-SI" sz="1600" dirty="0" err="1">
                <a:latin typeface="Arial" panose="020B0604020202020204" pitchFamily="34" charset="0"/>
                <a:cs typeface="Arial" panose="020B0604020202020204" pitchFamily="34" charset="0"/>
              </a:rPr>
              <a:t>Ur.l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. RS št. 86/2009 z dopolnitvami).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Pravilnik o prometni signalizaciji in prometni opremi na cestah (</a:t>
            </a:r>
            <a:r>
              <a:rPr lang="sl-SI" sz="1600" dirty="0" err="1">
                <a:latin typeface="Arial" panose="020B0604020202020204" pitchFamily="34" charset="0"/>
                <a:cs typeface="Arial" panose="020B0604020202020204" pitchFamily="34" charset="0"/>
              </a:rPr>
              <a:t>Ur.l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. RS št. 99/2015 in 46/2017).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1600" b="1" dirty="0">
                <a:latin typeface="Arial" panose="020B0604020202020204" pitchFamily="34" charset="0"/>
                <a:cs typeface="Arial" panose="020B0604020202020204" pitchFamily="34" charset="0"/>
              </a:rPr>
              <a:t>Pravilnik o kolesarskih površinah (</a:t>
            </a:r>
            <a:r>
              <a:rPr lang="sl-S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Ur.l</a:t>
            </a:r>
            <a:r>
              <a:rPr lang="sl-SI" sz="1600" b="1" dirty="0">
                <a:latin typeface="Arial" panose="020B0604020202020204" pitchFamily="34" charset="0"/>
                <a:cs typeface="Arial" panose="020B0604020202020204" pitchFamily="34" charset="0"/>
              </a:rPr>
              <a:t>. RS št. 36/2018).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797AF34B-27D0-420F-85D1-63D9A609B8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90" r="11205"/>
          <a:stretch/>
        </p:blipFill>
        <p:spPr>
          <a:xfrm>
            <a:off x="7905328" y="2132856"/>
            <a:ext cx="1800000" cy="2759760"/>
          </a:xfrm>
          <a:prstGeom prst="rect">
            <a:avLst/>
          </a:prstGeom>
          <a:effectLst>
            <a:glow rad="127000">
              <a:schemeClr val="accent1">
                <a:alpha val="1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8544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8BCCB5E-BF3D-44E3-BDDA-8F8C3523D4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000" y="1239000"/>
            <a:ext cx="4320000" cy="2190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81A35A35-EC7B-4C9C-974B-5C8F83D557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000" y="3789040"/>
            <a:ext cx="4320000" cy="19832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9760AE5-1437-47BC-980D-0D746351662A}"/>
              </a:ext>
            </a:extLst>
          </p:cNvPr>
          <p:cNvSpPr txBox="1">
            <a:spLocks/>
          </p:cNvSpPr>
          <p:nvPr/>
        </p:nvSpPr>
        <p:spPr>
          <a:xfrm>
            <a:off x="-159568" y="351416"/>
            <a:ext cx="9906000" cy="84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Kolesarska steza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3FA2EF8-D1E5-4280-8554-615AE5BDD64D}"/>
              </a:ext>
            </a:extLst>
          </p:cNvPr>
          <p:cNvSpPr txBox="1">
            <a:spLocks/>
          </p:cNvSpPr>
          <p:nvPr/>
        </p:nvSpPr>
        <p:spPr>
          <a:xfrm>
            <a:off x="7243632" y="1124744"/>
            <a:ext cx="2633432" cy="84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Izven naselja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501F27C-514E-4700-ABD5-4F9CA70DC72A}"/>
              </a:ext>
            </a:extLst>
          </p:cNvPr>
          <p:cNvSpPr txBox="1">
            <a:spLocks/>
          </p:cNvSpPr>
          <p:nvPr/>
        </p:nvSpPr>
        <p:spPr>
          <a:xfrm>
            <a:off x="7272568" y="3645024"/>
            <a:ext cx="2633432" cy="84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naselju</a:t>
            </a:r>
          </a:p>
        </p:txBody>
      </p:sp>
      <p:sp>
        <p:nvSpPr>
          <p:cNvPr id="2" name="Elipsa 1">
            <a:extLst>
              <a:ext uri="{FF2B5EF4-FFF2-40B4-BE49-F238E27FC236}">
                <a16:creationId xmlns="" xmlns:a16="http://schemas.microsoft.com/office/drawing/2014/main" id="{C6EC69FF-FA50-4E0C-9368-8359677BEA18}"/>
              </a:ext>
            </a:extLst>
          </p:cNvPr>
          <p:cNvSpPr/>
          <p:nvPr/>
        </p:nvSpPr>
        <p:spPr>
          <a:xfrm>
            <a:off x="2662369" y="1124744"/>
            <a:ext cx="2434647" cy="25202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0" name="Elipsa 9">
            <a:extLst>
              <a:ext uri="{FF2B5EF4-FFF2-40B4-BE49-F238E27FC236}">
                <a16:creationId xmlns="" xmlns:a16="http://schemas.microsoft.com/office/drawing/2014/main" id="{1D618061-3A51-4A7D-934C-813780B78ECA}"/>
              </a:ext>
            </a:extLst>
          </p:cNvPr>
          <p:cNvSpPr/>
          <p:nvPr/>
        </p:nvSpPr>
        <p:spPr>
          <a:xfrm>
            <a:off x="4897624" y="3629675"/>
            <a:ext cx="2434647" cy="25202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061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9760AE5-1437-47BC-980D-0D746351662A}"/>
              </a:ext>
            </a:extLst>
          </p:cNvPr>
          <p:cNvSpPr txBox="1">
            <a:spLocks/>
          </p:cNvSpPr>
          <p:nvPr/>
        </p:nvSpPr>
        <p:spPr>
          <a:xfrm>
            <a:off x="-159568" y="351416"/>
            <a:ext cx="9906000" cy="84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Kolesarski pas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3FA2EF8-D1E5-4280-8554-615AE5BDD64D}"/>
              </a:ext>
            </a:extLst>
          </p:cNvPr>
          <p:cNvSpPr txBox="1">
            <a:spLocks/>
          </p:cNvSpPr>
          <p:nvPr/>
        </p:nvSpPr>
        <p:spPr>
          <a:xfrm>
            <a:off x="7243632" y="1124744"/>
            <a:ext cx="2633432" cy="84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naselju in izven naselja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2B6B4E00-D217-469A-B527-596A58DBEB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432" y="1412776"/>
            <a:ext cx="4680000" cy="19596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Elipsa 10">
            <a:extLst>
              <a:ext uri="{FF2B5EF4-FFF2-40B4-BE49-F238E27FC236}">
                <a16:creationId xmlns="" xmlns:a16="http://schemas.microsoft.com/office/drawing/2014/main" id="{4094BC24-4509-4E12-96A9-E37F8535F077}"/>
              </a:ext>
            </a:extLst>
          </p:cNvPr>
          <p:cNvSpPr/>
          <p:nvPr/>
        </p:nvSpPr>
        <p:spPr>
          <a:xfrm>
            <a:off x="2144688" y="1203648"/>
            <a:ext cx="2434647" cy="25202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910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9760AE5-1437-47BC-980D-0D746351662A}"/>
              </a:ext>
            </a:extLst>
          </p:cNvPr>
          <p:cNvSpPr txBox="1">
            <a:spLocks/>
          </p:cNvSpPr>
          <p:nvPr/>
        </p:nvSpPr>
        <p:spPr>
          <a:xfrm>
            <a:off x="-159568" y="351416"/>
            <a:ext cx="9906000" cy="84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Kolesarski pas - obojestranski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3FA2EF8-D1E5-4280-8554-615AE5BDD64D}"/>
              </a:ext>
            </a:extLst>
          </p:cNvPr>
          <p:cNvSpPr txBox="1">
            <a:spLocks/>
          </p:cNvSpPr>
          <p:nvPr/>
        </p:nvSpPr>
        <p:spPr>
          <a:xfrm>
            <a:off x="7545288" y="1340768"/>
            <a:ext cx="2633432" cy="84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naselju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02B30D75-1980-4F7B-A540-E5F01FC726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432" y="1556792"/>
            <a:ext cx="5400000" cy="19541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3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65862F14-14BD-4B02-8BA9-492D02F28D7D}"/>
              </a:ext>
            </a:extLst>
          </p:cNvPr>
          <p:cNvSpPr txBox="1">
            <a:spLocks/>
          </p:cNvSpPr>
          <p:nvPr/>
        </p:nvSpPr>
        <p:spPr>
          <a:xfrm>
            <a:off x="0" y="-5718"/>
            <a:ext cx="9906000" cy="84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OBMOČJE OBDELAVE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D3D1901D-0B45-46B5-9111-67990697AF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720000"/>
            <a:ext cx="7200000" cy="518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32656"/>
            <a:ext cx="3168352" cy="5809581"/>
          </a:xfrm>
          <a:prstGeom prst="rect">
            <a:avLst/>
          </a:prstGeom>
        </p:spPr>
      </p:pic>
      <p:sp>
        <p:nvSpPr>
          <p:cNvPr id="3" name="Prostoročno: oblika 2">
            <a:extLst>
              <a:ext uri="{FF2B5EF4-FFF2-40B4-BE49-F238E27FC236}">
                <a16:creationId xmlns="" xmlns:a16="http://schemas.microsoft.com/office/drawing/2014/main" id="{30FF7FFE-5AD6-4081-8DC8-60CB986CEC39}"/>
              </a:ext>
            </a:extLst>
          </p:cNvPr>
          <p:cNvSpPr/>
          <p:nvPr/>
        </p:nvSpPr>
        <p:spPr>
          <a:xfrm>
            <a:off x="1795670" y="4565374"/>
            <a:ext cx="457200" cy="1146313"/>
          </a:xfrm>
          <a:custGeom>
            <a:avLst/>
            <a:gdLst>
              <a:gd name="connsiteX0" fmla="*/ 0 w 457200"/>
              <a:gd name="connsiteY0" fmla="*/ 0 h 1146313"/>
              <a:gd name="connsiteX1" fmla="*/ 119269 w 457200"/>
              <a:gd name="connsiteY1" fmla="*/ 351183 h 1146313"/>
              <a:gd name="connsiteX2" fmla="*/ 271669 w 457200"/>
              <a:gd name="connsiteY2" fmla="*/ 655983 h 1146313"/>
              <a:gd name="connsiteX3" fmla="*/ 457200 w 457200"/>
              <a:gd name="connsiteY3" fmla="*/ 1146313 h 114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1146313">
                <a:moveTo>
                  <a:pt x="0" y="0"/>
                </a:moveTo>
                <a:cubicBezTo>
                  <a:pt x="36995" y="120926"/>
                  <a:pt x="73991" y="241853"/>
                  <a:pt x="119269" y="351183"/>
                </a:cubicBezTo>
                <a:cubicBezTo>
                  <a:pt x="164547" y="460513"/>
                  <a:pt x="215347" y="523461"/>
                  <a:pt x="271669" y="655983"/>
                </a:cubicBezTo>
                <a:cubicBezTo>
                  <a:pt x="327991" y="788505"/>
                  <a:pt x="392595" y="967409"/>
                  <a:pt x="457200" y="1146313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Oblaček govora: pravokotnik z zaobljenimi vogali 9">
            <a:extLst>
              <a:ext uri="{FF2B5EF4-FFF2-40B4-BE49-F238E27FC236}">
                <a16:creationId xmlns="" xmlns:a16="http://schemas.microsoft.com/office/drawing/2014/main" id="{4C97FC0F-E370-4677-8BC6-09F8E4A025A9}"/>
              </a:ext>
            </a:extLst>
          </p:cNvPr>
          <p:cNvSpPr/>
          <p:nvPr/>
        </p:nvSpPr>
        <p:spPr>
          <a:xfrm>
            <a:off x="2024270" y="3212976"/>
            <a:ext cx="1632586" cy="1224136"/>
          </a:xfrm>
          <a:prstGeom prst="wedgeRoundRectCallout">
            <a:avLst>
              <a:gd name="adj1" fmla="val -51936"/>
              <a:gd name="adj2" fmla="val 103638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Kolesarska povezava po obstoječi poljski poti na desnem bregu </a:t>
            </a:r>
            <a:r>
              <a:rPr lang="sl-SI" sz="1000" b="1" dirty="0" err="1">
                <a:solidFill>
                  <a:schemeClr val="tx1"/>
                </a:solidFill>
              </a:rPr>
              <a:t>Borovniščice</a:t>
            </a:r>
            <a:r>
              <a:rPr lang="sl-SI" sz="1000" b="1" dirty="0">
                <a:solidFill>
                  <a:schemeClr val="tx1"/>
                </a:solidFill>
              </a:rPr>
              <a:t> (utrditev in protiprašna zaščita)</a:t>
            </a:r>
            <a:endParaRPr lang="sl-SI" sz="1000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000" b="1" dirty="0">
                <a:solidFill>
                  <a:schemeClr val="tx1"/>
                </a:solidFill>
              </a:rPr>
              <a:t>Dolžina cca 620m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7BA10AE2-1A7D-4AAF-A478-B882A2A9039D}"/>
              </a:ext>
            </a:extLst>
          </p:cNvPr>
          <p:cNvSpPr txBox="1">
            <a:spLocks/>
          </p:cNvSpPr>
          <p:nvPr/>
        </p:nvSpPr>
        <p:spPr>
          <a:xfrm>
            <a:off x="5211282" y="13253"/>
            <a:ext cx="4710270" cy="75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POLJSKA POT OB BOROVNIŠČICI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AE7E69C5-A633-4298-A3F9-4AABC5AB5F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064" y="626206"/>
            <a:ext cx="3960000" cy="2376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279A8159-7BF7-47A0-B3AD-7EC734CA64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064" y="3114349"/>
            <a:ext cx="3960000" cy="28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E8BD428-6533-4764-8817-3C22E63D0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064" y="5373216"/>
            <a:ext cx="1800000" cy="9504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2A7C4E-BDE3-4161-BA5D-89E1CE63A4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32656"/>
            <a:ext cx="3168352" cy="58095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F21034D-6EEE-4F32-81C3-02C5B86CEB7B}"/>
              </a:ext>
            </a:extLst>
          </p:cNvPr>
          <p:cNvSpPr txBox="1">
            <a:spLocks/>
          </p:cNvSpPr>
          <p:nvPr/>
        </p:nvSpPr>
        <p:spPr>
          <a:xfrm>
            <a:off x="4160912" y="13253"/>
            <a:ext cx="5096611" cy="75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dirty="0">
                <a:solidFill>
                  <a:srgbClr val="2E6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PREHOD ZA KOLESARJE PREKO R3</a:t>
            </a:r>
          </a:p>
        </p:txBody>
      </p:sp>
      <p:sp>
        <p:nvSpPr>
          <p:cNvPr id="5" name="Elipsa 4">
            <a:extLst>
              <a:ext uri="{FF2B5EF4-FFF2-40B4-BE49-F238E27FC236}">
                <a16:creationId xmlns="" xmlns:a16="http://schemas.microsoft.com/office/drawing/2014/main" id="{463B7E7F-A502-4A08-B49E-904F758F82BF}"/>
              </a:ext>
            </a:extLst>
          </p:cNvPr>
          <p:cNvSpPr/>
          <p:nvPr/>
        </p:nvSpPr>
        <p:spPr>
          <a:xfrm>
            <a:off x="1542592" y="4293096"/>
            <a:ext cx="360040" cy="360040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" name="Oblaček govora: pravokotnik z zaobljenimi vogali 3">
            <a:extLst>
              <a:ext uri="{FF2B5EF4-FFF2-40B4-BE49-F238E27FC236}">
                <a16:creationId xmlns="" xmlns:a16="http://schemas.microsoft.com/office/drawing/2014/main" id="{83A38A9B-EB7A-432D-9FCF-6FCB0B7B9035}"/>
              </a:ext>
            </a:extLst>
          </p:cNvPr>
          <p:cNvSpPr/>
          <p:nvPr/>
        </p:nvSpPr>
        <p:spPr>
          <a:xfrm>
            <a:off x="2435998" y="3717033"/>
            <a:ext cx="1632586" cy="703467"/>
          </a:xfrm>
          <a:prstGeom prst="wedgeRoundRectCallout">
            <a:avLst>
              <a:gd name="adj1" fmla="val -89681"/>
              <a:gd name="adj2" fmla="val 56876"/>
              <a:gd name="adj3" fmla="val 16667"/>
            </a:avLst>
          </a:prstGeom>
          <a:solidFill>
            <a:schemeClr val="bg1">
              <a:lumMod val="95000"/>
              <a:alpha val="9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1000" b="1" dirty="0">
                <a:solidFill>
                  <a:schemeClr val="tx1"/>
                </a:solidFill>
              </a:rPr>
              <a:t>Prehod za kolesarje preko regionalne ceste na območju Ulice bratov Debevc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ED89F807-D249-40A4-8272-0E07E50903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82" y="762239"/>
            <a:ext cx="3600000" cy="266676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1855D84D-BD0F-4899-A043-44DBE30A6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609386" y="1845060"/>
            <a:ext cx="5440475" cy="32629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554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ktiva">
  <a:themeElements>
    <a:clrScheme name="Po meri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2E628B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2974</TotalTime>
  <Words>384</Words>
  <Application>Microsoft Office PowerPoint</Application>
  <PresentationFormat>A4 (210 x 297 mm)</PresentationFormat>
  <Paragraphs>115</Paragraphs>
  <Slides>22</Slides>
  <Notes>22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Wingdings 2</vt:lpstr>
      <vt:lpstr>HDOfficeLightV0</vt:lpstr>
      <vt:lpstr>1_HDOfficeLightV0</vt:lpstr>
      <vt:lpstr>Retrospektiva</vt:lpstr>
      <vt:lpstr>UREDITEV KOLESARSKE POVEZAVE VZDOLŽ  REGIONALNE CESTE R3-642/1146 (Vrhnika – Podpeč)  Z REKONSTRUKCIJO CESTE</vt:lpstr>
      <vt:lpstr>  PROJEKT KOLESARSKE POVEZAVE</vt:lpstr>
      <vt:lpstr>  PROJEKT KOLESARSKE POVEZAVE - OBSEG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Tria studio d.o.o.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Jernej Hočevar</dc:creator>
  <cp:lastModifiedBy>Andrej Klemenc</cp:lastModifiedBy>
  <cp:revision>152</cp:revision>
  <cp:lastPrinted>2018-07-16T07:09:56Z</cp:lastPrinted>
  <dcterms:created xsi:type="dcterms:W3CDTF">2014-09-11T08:28:33Z</dcterms:created>
  <dcterms:modified xsi:type="dcterms:W3CDTF">2019-06-26T12:25:49Z</dcterms:modified>
</cp:coreProperties>
</file>